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7556500" cy="10693400"/>
  <p:notesSz cx="6858000" cy="9144000"/>
  <p:embeddedFontLst>
    <p:embeddedFont>
      <p:font typeface="ไอติม" charset="1" panose="00000500000000000000"/>
      <p:regular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fonts/font13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svg" Type="http://schemas.openxmlformats.org/officeDocument/2006/relationships/image"/><Relationship Id="rId9" Target="../media/image8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10.png" Type="http://schemas.openxmlformats.org/officeDocument/2006/relationships/image"/><Relationship Id="rId8" Target="../media/image11.svg" Type="http://schemas.openxmlformats.org/officeDocument/2006/relationships/image"/><Relationship Id="rId9" Target="../media/image8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12.png" Type="http://schemas.openxmlformats.org/officeDocument/2006/relationships/image"/><Relationship Id="rId8" Target="../media/image13.svg" Type="http://schemas.openxmlformats.org/officeDocument/2006/relationships/image"/><Relationship Id="rId9" Target="../media/image8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14.png" Type="http://schemas.openxmlformats.org/officeDocument/2006/relationships/image"/><Relationship Id="rId8" Target="../media/image15.svg" Type="http://schemas.openxmlformats.org/officeDocument/2006/relationships/image"/><Relationship Id="rId9" Target="../media/image8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16.png" Type="http://schemas.openxmlformats.org/officeDocument/2006/relationships/image"/><Relationship Id="rId8" Target="../media/image17.svg" Type="http://schemas.openxmlformats.org/officeDocument/2006/relationships/image"/><Relationship Id="rId9" Target="../media/image8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18.png" Type="http://schemas.openxmlformats.org/officeDocument/2006/relationships/image"/><Relationship Id="rId8" Target="../media/image19.svg" Type="http://schemas.openxmlformats.org/officeDocument/2006/relationships/image"/><Relationship Id="rId9" Target="../media/image8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20.png" Type="http://schemas.openxmlformats.org/officeDocument/2006/relationships/image"/><Relationship Id="rId8" Target="../media/image21.svg" Type="http://schemas.openxmlformats.org/officeDocument/2006/relationships/image"/><Relationship Id="rId9" Target="../media/image8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BBB4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6630832"/>
            <a:ext cx="7560000" cy="4061168"/>
            <a:chOff x="0" y="0"/>
            <a:chExt cx="2709333" cy="1455431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709333" cy="1455431"/>
            </a:xfrm>
            <a:custGeom>
              <a:avLst/>
              <a:gdLst/>
              <a:ahLst/>
              <a:cxnLst/>
              <a:rect r="r" b="b" t="t" l="l"/>
              <a:pathLst>
                <a:path h="1455431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1455431"/>
                  </a:lnTo>
                  <a:lnTo>
                    <a:pt x="0" y="1455431"/>
                  </a:lnTo>
                  <a:close/>
                </a:path>
              </a:pathLst>
            </a:custGeom>
            <a:solidFill>
              <a:srgbClr val="964F30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19050"/>
              <a:ext cx="2709333" cy="147448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106205" y="7054732"/>
            <a:ext cx="7174822" cy="1593970"/>
            <a:chOff x="0" y="0"/>
            <a:chExt cx="2571294" cy="571243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2571294" cy="571243"/>
            </a:xfrm>
            <a:custGeom>
              <a:avLst/>
              <a:gdLst/>
              <a:ahLst/>
              <a:cxnLst/>
              <a:rect r="r" b="b" t="t" l="l"/>
              <a:pathLst>
                <a:path h="571243" w="2571294">
                  <a:moveTo>
                    <a:pt x="1285647" y="0"/>
                  </a:moveTo>
                  <a:cubicBezTo>
                    <a:pt x="575604" y="0"/>
                    <a:pt x="0" y="127877"/>
                    <a:pt x="0" y="285621"/>
                  </a:cubicBezTo>
                  <a:cubicBezTo>
                    <a:pt x="0" y="443366"/>
                    <a:pt x="575604" y="571243"/>
                    <a:pt x="1285647" y="571243"/>
                  </a:cubicBezTo>
                  <a:cubicBezTo>
                    <a:pt x="1995690" y="571243"/>
                    <a:pt x="2571294" y="443366"/>
                    <a:pt x="2571294" y="285621"/>
                  </a:cubicBezTo>
                  <a:cubicBezTo>
                    <a:pt x="2571294" y="127877"/>
                    <a:pt x="1995690" y="0"/>
                    <a:pt x="1285647" y="0"/>
                  </a:cubicBezTo>
                  <a:close/>
                </a:path>
              </a:pathLst>
            </a:custGeom>
            <a:solidFill>
              <a:srgbClr val="E6E8EA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241059" y="34504"/>
              <a:ext cx="2089177" cy="48318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Freeform 8" id="8"/>
          <p:cNvSpPr/>
          <p:nvPr/>
        </p:nvSpPr>
        <p:spPr>
          <a:xfrm flipH="false" flipV="false" rot="0">
            <a:off x="4335425" y="5058410"/>
            <a:ext cx="739409" cy="739409"/>
          </a:xfrm>
          <a:custGeom>
            <a:avLst/>
            <a:gdLst/>
            <a:ahLst/>
            <a:cxnLst/>
            <a:rect r="r" b="b" t="t" l="l"/>
            <a:pathLst>
              <a:path h="739409" w="739409">
                <a:moveTo>
                  <a:pt x="0" y="0"/>
                </a:moveTo>
                <a:lnTo>
                  <a:pt x="739409" y="0"/>
                </a:lnTo>
                <a:lnTo>
                  <a:pt x="739409" y="739408"/>
                </a:lnTo>
                <a:lnTo>
                  <a:pt x="0" y="73940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9" id="9"/>
          <p:cNvGrpSpPr/>
          <p:nvPr/>
        </p:nvGrpSpPr>
        <p:grpSpPr>
          <a:xfrm rot="0">
            <a:off x="637036" y="9599216"/>
            <a:ext cx="6285928" cy="893585"/>
            <a:chOff x="0" y="0"/>
            <a:chExt cx="2252735" cy="320241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2252735" cy="320241"/>
            </a:xfrm>
            <a:custGeom>
              <a:avLst/>
              <a:gdLst/>
              <a:ahLst/>
              <a:cxnLst/>
              <a:rect r="r" b="b" t="t" l="l"/>
              <a:pathLst>
                <a:path h="320241" w="2252735">
                  <a:moveTo>
                    <a:pt x="38180" y="0"/>
                  </a:moveTo>
                  <a:lnTo>
                    <a:pt x="2214554" y="0"/>
                  </a:lnTo>
                  <a:cubicBezTo>
                    <a:pt x="2224680" y="0"/>
                    <a:pt x="2234392" y="4023"/>
                    <a:pt x="2241552" y="11183"/>
                  </a:cubicBezTo>
                  <a:cubicBezTo>
                    <a:pt x="2248712" y="18343"/>
                    <a:pt x="2252735" y="28054"/>
                    <a:pt x="2252735" y="38180"/>
                  </a:cubicBezTo>
                  <a:lnTo>
                    <a:pt x="2252735" y="282060"/>
                  </a:lnTo>
                  <a:cubicBezTo>
                    <a:pt x="2252735" y="303147"/>
                    <a:pt x="2235641" y="320241"/>
                    <a:pt x="2214554" y="320241"/>
                  </a:cubicBezTo>
                  <a:lnTo>
                    <a:pt x="38180" y="320241"/>
                  </a:lnTo>
                  <a:cubicBezTo>
                    <a:pt x="17094" y="320241"/>
                    <a:pt x="0" y="303147"/>
                    <a:pt x="0" y="282060"/>
                  </a:cubicBezTo>
                  <a:lnTo>
                    <a:pt x="0" y="38180"/>
                  </a:lnTo>
                  <a:cubicBezTo>
                    <a:pt x="0" y="17094"/>
                    <a:pt x="17094" y="0"/>
                    <a:pt x="38180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0" y="-19050"/>
              <a:ext cx="2252735" cy="33929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Freeform 12" id="12"/>
          <p:cNvSpPr/>
          <p:nvPr/>
        </p:nvSpPr>
        <p:spPr>
          <a:xfrm flipH="false" flipV="false" rot="0">
            <a:off x="973076" y="2280275"/>
            <a:ext cx="5441081" cy="5080610"/>
          </a:xfrm>
          <a:custGeom>
            <a:avLst/>
            <a:gdLst/>
            <a:ahLst/>
            <a:cxnLst/>
            <a:rect r="r" b="b" t="t" l="l"/>
            <a:pathLst>
              <a:path h="5080610" w="5441081">
                <a:moveTo>
                  <a:pt x="0" y="0"/>
                </a:moveTo>
                <a:lnTo>
                  <a:pt x="5441081" y="0"/>
                </a:lnTo>
                <a:lnTo>
                  <a:pt x="5441081" y="5080610"/>
                </a:lnTo>
                <a:lnTo>
                  <a:pt x="0" y="508061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99528" y="209360"/>
            <a:ext cx="1747095" cy="1899017"/>
          </a:xfrm>
          <a:custGeom>
            <a:avLst/>
            <a:gdLst/>
            <a:ahLst/>
            <a:cxnLst/>
            <a:rect r="r" b="b" t="t" l="l"/>
            <a:pathLst>
              <a:path h="1899017" w="1747095">
                <a:moveTo>
                  <a:pt x="0" y="0"/>
                </a:moveTo>
                <a:lnTo>
                  <a:pt x="1747095" y="0"/>
                </a:lnTo>
                <a:lnTo>
                  <a:pt x="1747095" y="1899016"/>
                </a:lnTo>
                <a:lnTo>
                  <a:pt x="0" y="1899016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2019802" y="209360"/>
            <a:ext cx="5731749" cy="1896688"/>
          </a:xfrm>
          <a:custGeom>
            <a:avLst/>
            <a:gdLst/>
            <a:ahLst/>
            <a:cxnLst/>
            <a:rect r="r" b="b" t="t" l="l"/>
            <a:pathLst>
              <a:path h="1896688" w="5731749">
                <a:moveTo>
                  <a:pt x="0" y="0"/>
                </a:moveTo>
                <a:lnTo>
                  <a:pt x="5731749" y="0"/>
                </a:lnTo>
                <a:lnTo>
                  <a:pt x="5731749" y="1896688"/>
                </a:lnTo>
                <a:lnTo>
                  <a:pt x="0" y="1896688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3490884" y="5797818"/>
            <a:ext cx="3313116" cy="2513827"/>
          </a:xfrm>
          <a:custGeom>
            <a:avLst/>
            <a:gdLst/>
            <a:ahLst/>
            <a:cxnLst/>
            <a:rect r="r" b="b" t="t" l="l"/>
            <a:pathLst>
              <a:path h="2513827" w="3313116">
                <a:moveTo>
                  <a:pt x="0" y="0"/>
                </a:moveTo>
                <a:lnTo>
                  <a:pt x="3313116" y="0"/>
                </a:lnTo>
                <a:lnTo>
                  <a:pt x="3313116" y="2513827"/>
                </a:lnTo>
                <a:lnTo>
                  <a:pt x="0" y="2513827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756199" y="4920545"/>
            <a:ext cx="2937418" cy="3420574"/>
          </a:xfrm>
          <a:custGeom>
            <a:avLst/>
            <a:gdLst/>
            <a:ahLst/>
            <a:cxnLst/>
            <a:rect r="r" b="b" t="t" l="l"/>
            <a:pathLst>
              <a:path h="3420574" w="2937418">
                <a:moveTo>
                  <a:pt x="0" y="0"/>
                </a:moveTo>
                <a:lnTo>
                  <a:pt x="2937417" y="0"/>
                </a:lnTo>
                <a:lnTo>
                  <a:pt x="2937417" y="3420574"/>
                </a:lnTo>
                <a:lnTo>
                  <a:pt x="0" y="3420574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l="0" t="0" r="0" b="0"/>
            </a:stretch>
          </a:blipFill>
        </p:spPr>
      </p:sp>
      <p:sp>
        <p:nvSpPr>
          <p:cNvPr name="TextBox 17" id="17"/>
          <p:cNvSpPr txBox="true"/>
          <p:nvPr/>
        </p:nvSpPr>
        <p:spPr>
          <a:xfrm rot="0">
            <a:off x="973076" y="9702073"/>
            <a:ext cx="5613849" cy="7112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9"/>
              </a:lnSpc>
            </a:pPr>
            <a:r>
              <a:rPr lang="en-US" sz="2499">
                <a:solidFill>
                  <a:srgbClr val="231F20"/>
                </a:solidFill>
                <a:latin typeface="ไอติม"/>
                <a:ea typeface="ไอติม"/>
                <a:cs typeface="ไอติม"/>
                <a:sym typeface="ไอติม"/>
              </a:rPr>
              <a:t>โรงเรียนสนุกคิดคณิตศาสตร์</a:t>
            </a:r>
          </a:p>
          <a:p>
            <a:pPr algn="ctr">
              <a:lnSpc>
                <a:spcPts val="2799"/>
              </a:lnSpc>
            </a:pPr>
            <a:r>
              <a:rPr lang="en-US" sz="2499">
                <a:solidFill>
                  <a:srgbClr val="231F20"/>
                </a:solidFill>
                <a:latin typeface="ไอติม"/>
                <a:ea typeface="ไอติม"/>
                <a:cs typeface="ไอติม"/>
                <a:sym typeface="ไอติม"/>
              </a:rPr>
              <a:t>สำงานเขตพื้นที่การศึกษาประถมศึกษา เขต 1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1786772" y="331161"/>
            <a:ext cx="6197808" cy="6653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100"/>
              </a:lnSpc>
            </a:pPr>
            <a:r>
              <a:rPr lang="en-US" sz="4553">
                <a:solidFill>
                  <a:srgbClr val="231F20"/>
                </a:solidFill>
                <a:latin typeface="ไอติม"/>
                <a:ea typeface="ไอติม"/>
                <a:cs typeface="ไอติม"/>
                <a:sym typeface="ไอติม"/>
              </a:rPr>
              <a:t>แบบบันทึก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1640207" y="1034651"/>
            <a:ext cx="6712310" cy="9339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169"/>
              </a:lnSpc>
            </a:pPr>
            <a:r>
              <a:rPr lang="en-US" sz="6401">
                <a:solidFill>
                  <a:srgbClr val="231F20"/>
                </a:solidFill>
                <a:latin typeface="ไอติม"/>
                <a:ea typeface="ไอติม"/>
                <a:cs typeface="ไอติม"/>
                <a:sym typeface="ไอติม"/>
              </a:rPr>
              <a:t>การเยี่ยมบ้าน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756199" y="8805551"/>
            <a:ext cx="6197808" cy="6653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100"/>
              </a:lnSpc>
            </a:pPr>
            <a:r>
              <a:rPr lang="en-US" sz="4553">
                <a:solidFill>
                  <a:srgbClr val="F2E03A"/>
                </a:solidFill>
                <a:latin typeface="ไอติม"/>
                <a:ea typeface="ไอติม"/>
                <a:cs typeface="ไอติม"/>
                <a:sym typeface="ไอติม"/>
              </a:rPr>
              <a:t>ชั้นประถมศึกษาปีที่ 1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CE630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6630832"/>
            <a:ext cx="7560000" cy="4061168"/>
            <a:chOff x="0" y="0"/>
            <a:chExt cx="2709333" cy="1455431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709333" cy="1455431"/>
            </a:xfrm>
            <a:custGeom>
              <a:avLst/>
              <a:gdLst/>
              <a:ahLst/>
              <a:cxnLst/>
              <a:rect r="r" b="b" t="t" l="l"/>
              <a:pathLst>
                <a:path h="1455431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1455431"/>
                  </a:lnTo>
                  <a:lnTo>
                    <a:pt x="0" y="1455431"/>
                  </a:lnTo>
                  <a:close/>
                </a:path>
              </a:pathLst>
            </a:custGeom>
            <a:solidFill>
              <a:srgbClr val="812800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19050"/>
              <a:ext cx="2709333" cy="147448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106205" y="7054732"/>
            <a:ext cx="7174822" cy="1593970"/>
            <a:chOff x="0" y="0"/>
            <a:chExt cx="2571294" cy="571243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2571294" cy="571243"/>
            </a:xfrm>
            <a:custGeom>
              <a:avLst/>
              <a:gdLst/>
              <a:ahLst/>
              <a:cxnLst/>
              <a:rect r="r" b="b" t="t" l="l"/>
              <a:pathLst>
                <a:path h="571243" w="2571294">
                  <a:moveTo>
                    <a:pt x="1285647" y="0"/>
                  </a:moveTo>
                  <a:cubicBezTo>
                    <a:pt x="575604" y="0"/>
                    <a:pt x="0" y="127877"/>
                    <a:pt x="0" y="285621"/>
                  </a:cubicBezTo>
                  <a:cubicBezTo>
                    <a:pt x="0" y="443366"/>
                    <a:pt x="575604" y="571243"/>
                    <a:pt x="1285647" y="571243"/>
                  </a:cubicBezTo>
                  <a:cubicBezTo>
                    <a:pt x="1995690" y="571243"/>
                    <a:pt x="2571294" y="443366"/>
                    <a:pt x="2571294" y="285621"/>
                  </a:cubicBezTo>
                  <a:cubicBezTo>
                    <a:pt x="2571294" y="127877"/>
                    <a:pt x="1995690" y="0"/>
                    <a:pt x="1285647" y="0"/>
                  </a:cubicBezTo>
                  <a:close/>
                </a:path>
              </a:pathLst>
            </a:custGeom>
            <a:solidFill>
              <a:srgbClr val="E6E8EA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241059" y="34504"/>
              <a:ext cx="2089177" cy="48318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Freeform 8" id="8"/>
          <p:cNvSpPr/>
          <p:nvPr/>
        </p:nvSpPr>
        <p:spPr>
          <a:xfrm flipH="false" flipV="false" rot="0">
            <a:off x="4335425" y="5058410"/>
            <a:ext cx="739409" cy="739409"/>
          </a:xfrm>
          <a:custGeom>
            <a:avLst/>
            <a:gdLst/>
            <a:ahLst/>
            <a:cxnLst/>
            <a:rect r="r" b="b" t="t" l="l"/>
            <a:pathLst>
              <a:path h="739409" w="739409">
                <a:moveTo>
                  <a:pt x="0" y="0"/>
                </a:moveTo>
                <a:lnTo>
                  <a:pt x="739409" y="0"/>
                </a:lnTo>
                <a:lnTo>
                  <a:pt x="739409" y="739408"/>
                </a:lnTo>
                <a:lnTo>
                  <a:pt x="0" y="73940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9" id="9"/>
          <p:cNvGrpSpPr/>
          <p:nvPr/>
        </p:nvGrpSpPr>
        <p:grpSpPr>
          <a:xfrm rot="0">
            <a:off x="637036" y="9599216"/>
            <a:ext cx="6285928" cy="893585"/>
            <a:chOff x="0" y="0"/>
            <a:chExt cx="2252735" cy="320241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2252735" cy="320241"/>
            </a:xfrm>
            <a:custGeom>
              <a:avLst/>
              <a:gdLst/>
              <a:ahLst/>
              <a:cxnLst/>
              <a:rect r="r" b="b" t="t" l="l"/>
              <a:pathLst>
                <a:path h="320241" w="2252735">
                  <a:moveTo>
                    <a:pt x="38180" y="0"/>
                  </a:moveTo>
                  <a:lnTo>
                    <a:pt x="2214554" y="0"/>
                  </a:lnTo>
                  <a:cubicBezTo>
                    <a:pt x="2224680" y="0"/>
                    <a:pt x="2234392" y="4023"/>
                    <a:pt x="2241552" y="11183"/>
                  </a:cubicBezTo>
                  <a:cubicBezTo>
                    <a:pt x="2248712" y="18343"/>
                    <a:pt x="2252735" y="28054"/>
                    <a:pt x="2252735" y="38180"/>
                  </a:cubicBezTo>
                  <a:lnTo>
                    <a:pt x="2252735" y="282060"/>
                  </a:lnTo>
                  <a:cubicBezTo>
                    <a:pt x="2252735" y="303147"/>
                    <a:pt x="2235641" y="320241"/>
                    <a:pt x="2214554" y="320241"/>
                  </a:cubicBezTo>
                  <a:lnTo>
                    <a:pt x="38180" y="320241"/>
                  </a:lnTo>
                  <a:cubicBezTo>
                    <a:pt x="17094" y="320241"/>
                    <a:pt x="0" y="303147"/>
                    <a:pt x="0" y="282060"/>
                  </a:cubicBezTo>
                  <a:lnTo>
                    <a:pt x="0" y="38180"/>
                  </a:lnTo>
                  <a:cubicBezTo>
                    <a:pt x="0" y="17094"/>
                    <a:pt x="17094" y="0"/>
                    <a:pt x="38180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0" y="-19050"/>
              <a:ext cx="2252735" cy="33929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Freeform 12" id="12"/>
          <p:cNvSpPr/>
          <p:nvPr/>
        </p:nvSpPr>
        <p:spPr>
          <a:xfrm flipH="false" flipV="false" rot="0">
            <a:off x="973076" y="2280275"/>
            <a:ext cx="5441081" cy="5080610"/>
          </a:xfrm>
          <a:custGeom>
            <a:avLst/>
            <a:gdLst/>
            <a:ahLst/>
            <a:cxnLst/>
            <a:rect r="r" b="b" t="t" l="l"/>
            <a:pathLst>
              <a:path h="5080610" w="5441081">
                <a:moveTo>
                  <a:pt x="0" y="0"/>
                </a:moveTo>
                <a:lnTo>
                  <a:pt x="5441081" y="0"/>
                </a:lnTo>
                <a:lnTo>
                  <a:pt x="5441081" y="5080610"/>
                </a:lnTo>
                <a:lnTo>
                  <a:pt x="0" y="508061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99528" y="209360"/>
            <a:ext cx="1747095" cy="1899017"/>
          </a:xfrm>
          <a:custGeom>
            <a:avLst/>
            <a:gdLst/>
            <a:ahLst/>
            <a:cxnLst/>
            <a:rect r="r" b="b" t="t" l="l"/>
            <a:pathLst>
              <a:path h="1899017" w="1747095">
                <a:moveTo>
                  <a:pt x="0" y="0"/>
                </a:moveTo>
                <a:lnTo>
                  <a:pt x="1747095" y="0"/>
                </a:lnTo>
                <a:lnTo>
                  <a:pt x="1747095" y="1899016"/>
                </a:lnTo>
                <a:lnTo>
                  <a:pt x="0" y="1899016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2019802" y="209360"/>
            <a:ext cx="5731749" cy="1896688"/>
          </a:xfrm>
          <a:custGeom>
            <a:avLst/>
            <a:gdLst/>
            <a:ahLst/>
            <a:cxnLst/>
            <a:rect r="r" b="b" t="t" l="l"/>
            <a:pathLst>
              <a:path h="1896688" w="5731749">
                <a:moveTo>
                  <a:pt x="0" y="0"/>
                </a:moveTo>
                <a:lnTo>
                  <a:pt x="5731749" y="0"/>
                </a:lnTo>
                <a:lnTo>
                  <a:pt x="5731749" y="1896688"/>
                </a:lnTo>
                <a:lnTo>
                  <a:pt x="0" y="1896688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3490884" y="5797818"/>
            <a:ext cx="3313116" cy="2513827"/>
          </a:xfrm>
          <a:custGeom>
            <a:avLst/>
            <a:gdLst/>
            <a:ahLst/>
            <a:cxnLst/>
            <a:rect r="r" b="b" t="t" l="l"/>
            <a:pathLst>
              <a:path h="2513827" w="3313116">
                <a:moveTo>
                  <a:pt x="0" y="0"/>
                </a:moveTo>
                <a:lnTo>
                  <a:pt x="3313116" y="0"/>
                </a:lnTo>
                <a:lnTo>
                  <a:pt x="3313116" y="2513827"/>
                </a:lnTo>
                <a:lnTo>
                  <a:pt x="0" y="2513827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756199" y="4920545"/>
            <a:ext cx="2937418" cy="3420574"/>
          </a:xfrm>
          <a:custGeom>
            <a:avLst/>
            <a:gdLst/>
            <a:ahLst/>
            <a:cxnLst/>
            <a:rect r="r" b="b" t="t" l="l"/>
            <a:pathLst>
              <a:path h="3420574" w="2937418">
                <a:moveTo>
                  <a:pt x="0" y="0"/>
                </a:moveTo>
                <a:lnTo>
                  <a:pt x="2937417" y="0"/>
                </a:lnTo>
                <a:lnTo>
                  <a:pt x="2937417" y="3420574"/>
                </a:lnTo>
                <a:lnTo>
                  <a:pt x="0" y="3420574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l="0" t="0" r="0" b="0"/>
            </a:stretch>
          </a:blipFill>
        </p:spPr>
      </p:sp>
      <p:sp>
        <p:nvSpPr>
          <p:cNvPr name="TextBox 17" id="17"/>
          <p:cNvSpPr txBox="true"/>
          <p:nvPr/>
        </p:nvSpPr>
        <p:spPr>
          <a:xfrm rot="0">
            <a:off x="973076" y="9702073"/>
            <a:ext cx="5613849" cy="7112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9"/>
              </a:lnSpc>
            </a:pPr>
            <a:r>
              <a:rPr lang="en-US" sz="2499">
                <a:solidFill>
                  <a:srgbClr val="231F20"/>
                </a:solidFill>
                <a:latin typeface="ไอติม"/>
                <a:ea typeface="ไอติม"/>
                <a:cs typeface="ไอติม"/>
                <a:sym typeface="ไอติม"/>
              </a:rPr>
              <a:t>โรงเรียนสนุกคิดคณิตศาสตร์</a:t>
            </a:r>
          </a:p>
          <a:p>
            <a:pPr algn="ctr">
              <a:lnSpc>
                <a:spcPts val="2799"/>
              </a:lnSpc>
            </a:pPr>
            <a:r>
              <a:rPr lang="en-US" sz="2499">
                <a:solidFill>
                  <a:srgbClr val="231F20"/>
                </a:solidFill>
                <a:latin typeface="ไอติม"/>
                <a:ea typeface="ไอติม"/>
                <a:cs typeface="ไอติม"/>
                <a:sym typeface="ไอติม"/>
              </a:rPr>
              <a:t>สำงานเขตพื้นที่การศึกษาประถมศึกษา เขต 1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1786772" y="331161"/>
            <a:ext cx="6197808" cy="6653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100"/>
              </a:lnSpc>
            </a:pPr>
            <a:r>
              <a:rPr lang="en-US" sz="4553">
                <a:solidFill>
                  <a:srgbClr val="FFFFFF"/>
                </a:solidFill>
                <a:latin typeface="ไอติม"/>
                <a:ea typeface="ไอติม"/>
                <a:cs typeface="ไอติม"/>
                <a:sym typeface="ไอติม"/>
              </a:rPr>
              <a:t>แบบบันทึก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1640207" y="1034651"/>
            <a:ext cx="6712310" cy="9339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169"/>
              </a:lnSpc>
            </a:pPr>
            <a:r>
              <a:rPr lang="en-US" sz="6401">
                <a:solidFill>
                  <a:srgbClr val="231F20"/>
                </a:solidFill>
                <a:latin typeface="ไอติม"/>
                <a:ea typeface="ไอติม"/>
                <a:cs typeface="ไอติม"/>
                <a:sym typeface="ไอติม"/>
              </a:rPr>
              <a:t>การเยี่ยมบ้าน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756199" y="8805551"/>
            <a:ext cx="6197808" cy="6653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100"/>
              </a:lnSpc>
            </a:pPr>
            <a:r>
              <a:rPr lang="en-US" sz="4553">
                <a:solidFill>
                  <a:srgbClr val="F2E03A"/>
                </a:solidFill>
                <a:latin typeface="ไอติม"/>
                <a:ea typeface="ไอติม"/>
                <a:cs typeface="ไอติม"/>
                <a:sym typeface="ไอติม"/>
              </a:rPr>
              <a:t>ชั้นประถมศึกษาปีที่ 1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1EB0C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6630832"/>
            <a:ext cx="7560000" cy="4061168"/>
            <a:chOff x="0" y="0"/>
            <a:chExt cx="2709333" cy="1455431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709333" cy="1455431"/>
            </a:xfrm>
            <a:custGeom>
              <a:avLst/>
              <a:gdLst/>
              <a:ahLst/>
              <a:cxnLst/>
              <a:rect r="r" b="b" t="t" l="l"/>
              <a:pathLst>
                <a:path h="1455431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1455431"/>
                  </a:lnTo>
                  <a:lnTo>
                    <a:pt x="0" y="1455431"/>
                  </a:lnTo>
                  <a:close/>
                </a:path>
              </a:pathLst>
            </a:custGeom>
            <a:solidFill>
              <a:srgbClr val="3C7FAC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19050"/>
              <a:ext cx="2709333" cy="147448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106205" y="7054732"/>
            <a:ext cx="7174822" cy="1593970"/>
            <a:chOff x="0" y="0"/>
            <a:chExt cx="2571294" cy="571243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2571294" cy="571243"/>
            </a:xfrm>
            <a:custGeom>
              <a:avLst/>
              <a:gdLst/>
              <a:ahLst/>
              <a:cxnLst/>
              <a:rect r="r" b="b" t="t" l="l"/>
              <a:pathLst>
                <a:path h="571243" w="2571294">
                  <a:moveTo>
                    <a:pt x="1285647" y="0"/>
                  </a:moveTo>
                  <a:cubicBezTo>
                    <a:pt x="575604" y="0"/>
                    <a:pt x="0" y="127877"/>
                    <a:pt x="0" y="285621"/>
                  </a:cubicBezTo>
                  <a:cubicBezTo>
                    <a:pt x="0" y="443366"/>
                    <a:pt x="575604" y="571243"/>
                    <a:pt x="1285647" y="571243"/>
                  </a:cubicBezTo>
                  <a:cubicBezTo>
                    <a:pt x="1995690" y="571243"/>
                    <a:pt x="2571294" y="443366"/>
                    <a:pt x="2571294" y="285621"/>
                  </a:cubicBezTo>
                  <a:cubicBezTo>
                    <a:pt x="2571294" y="127877"/>
                    <a:pt x="1995690" y="0"/>
                    <a:pt x="1285647" y="0"/>
                  </a:cubicBezTo>
                  <a:close/>
                </a:path>
              </a:pathLst>
            </a:custGeom>
            <a:solidFill>
              <a:srgbClr val="E6E8EA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241059" y="34504"/>
              <a:ext cx="2089177" cy="48318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Freeform 8" id="8"/>
          <p:cNvSpPr/>
          <p:nvPr/>
        </p:nvSpPr>
        <p:spPr>
          <a:xfrm flipH="false" flipV="false" rot="0">
            <a:off x="4335425" y="5058410"/>
            <a:ext cx="739409" cy="739409"/>
          </a:xfrm>
          <a:custGeom>
            <a:avLst/>
            <a:gdLst/>
            <a:ahLst/>
            <a:cxnLst/>
            <a:rect r="r" b="b" t="t" l="l"/>
            <a:pathLst>
              <a:path h="739409" w="739409">
                <a:moveTo>
                  <a:pt x="0" y="0"/>
                </a:moveTo>
                <a:lnTo>
                  <a:pt x="739409" y="0"/>
                </a:lnTo>
                <a:lnTo>
                  <a:pt x="739409" y="739408"/>
                </a:lnTo>
                <a:lnTo>
                  <a:pt x="0" y="73940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9" id="9"/>
          <p:cNvGrpSpPr/>
          <p:nvPr/>
        </p:nvGrpSpPr>
        <p:grpSpPr>
          <a:xfrm rot="0">
            <a:off x="637036" y="9599216"/>
            <a:ext cx="6285928" cy="893585"/>
            <a:chOff x="0" y="0"/>
            <a:chExt cx="2252735" cy="320241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2252735" cy="320241"/>
            </a:xfrm>
            <a:custGeom>
              <a:avLst/>
              <a:gdLst/>
              <a:ahLst/>
              <a:cxnLst/>
              <a:rect r="r" b="b" t="t" l="l"/>
              <a:pathLst>
                <a:path h="320241" w="2252735">
                  <a:moveTo>
                    <a:pt x="38180" y="0"/>
                  </a:moveTo>
                  <a:lnTo>
                    <a:pt x="2214554" y="0"/>
                  </a:lnTo>
                  <a:cubicBezTo>
                    <a:pt x="2224680" y="0"/>
                    <a:pt x="2234392" y="4023"/>
                    <a:pt x="2241552" y="11183"/>
                  </a:cubicBezTo>
                  <a:cubicBezTo>
                    <a:pt x="2248712" y="18343"/>
                    <a:pt x="2252735" y="28054"/>
                    <a:pt x="2252735" y="38180"/>
                  </a:cubicBezTo>
                  <a:lnTo>
                    <a:pt x="2252735" y="282060"/>
                  </a:lnTo>
                  <a:cubicBezTo>
                    <a:pt x="2252735" y="303147"/>
                    <a:pt x="2235641" y="320241"/>
                    <a:pt x="2214554" y="320241"/>
                  </a:cubicBezTo>
                  <a:lnTo>
                    <a:pt x="38180" y="320241"/>
                  </a:lnTo>
                  <a:cubicBezTo>
                    <a:pt x="17094" y="320241"/>
                    <a:pt x="0" y="303147"/>
                    <a:pt x="0" y="282060"/>
                  </a:cubicBezTo>
                  <a:lnTo>
                    <a:pt x="0" y="38180"/>
                  </a:lnTo>
                  <a:cubicBezTo>
                    <a:pt x="0" y="17094"/>
                    <a:pt x="17094" y="0"/>
                    <a:pt x="38180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0" y="-19050"/>
              <a:ext cx="2252735" cy="33929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Freeform 12" id="12"/>
          <p:cNvSpPr/>
          <p:nvPr/>
        </p:nvSpPr>
        <p:spPr>
          <a:xfrm flipH="false" flipV="false" rot="0">
            <a:off x="973076" y="2280275"/>
            <a:ext cx="5441081" cy="5080610"/>
          </a:xfrm>
          <a:custGeom>
            <a:avLst/>
            <a:gdLst/>
            <a:ahLst/>
            <a:cxnLst/>
            <a:rect r="r" b="b" t="t" l="l"/>
            <a:pathLst>
              <a:path h="5080610" w="5441081">
                <a:moveTo>
                  <a:pt x="0" y="0"/>
                </a:moveTo>
                <a:lnTo>
                  <a:pt x="5441081" y="0"/>
                </a:lnTo>
                <a:lnTo>
                  <a:pt x="5441081" y="5080610"/>
                </a:lnTo>
                <a:lnTo>
                  <a:pt x="0" y="508061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99528" y="209360"/>
            <a:ext cx="1747095" cy="1899017"/>
          </a:xfrm>
          <a:custGeom>
            <a:avLst/>
            <a:gdLst/>
            <a:ahLst/>
            <a:cxnLst/>
            <a:rect r="r" b="b" t="t" l="l"/>
            <a:pathLst>
              <a:path h="1899017" w="1747095">
                <a:moveTo>
                  <a:pt x="0" y="0"/>
                </a:moveTo>
                <a:lnTo>
                  <a:pt x="1747095" y="0"/>
                </a:lnTo>
                <a:lnTo>
                  <a:pt x="1747095" y="1899016"/>
                </a:lnTo>
                <a:lnTo>
                  <a:pt x="0" y="1899016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2019802" y="209360"/>
            <a:ext cx="5731749" cy="1896688"/>
          </a:xfrm>
          <a:custGeom>
            <a:avLst/>
            <a:gdLst/>
            <a:ahLst/>
            <a:cxnLst/>
            <a:rect r="r" b="b" t="t" l="l"/>
            <a:pathLst>
              <a:path h="1896688" w="5731749">
                <a:moveTo>
                  <a:pt x="0" y="0"/>
                </a:moveTo>
                <a:lnTo>
                  <a:pt x="5731749" y="0"/>
                </a:lnTo>
                <a:lnTo>
                  <a:pt x="5731749" y="1896688"/>
                </a:lnTo>
                <a:lnTo>
                  <a:pt x="0" y="1896688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3490884" y="5797818"/>
            <a:ext cx="3313116" cy="2513827"/>
          </a:xfrm>
          <a:custGeom>
            <a:avLst/>
            <a:gdLst/>
            <a:ahLst/>
            <a:cxnLst/>
            <a:rect r="r" b="b" t="t" l="l"/>
            <a:pathLst>
              <a:path h="2513827" w="3313116">
                <a:moveTo>
                  <a:pt x="0" y="0"/>
                </a:moveTo>
                <a:lnTo>
                  <a:pt x="3313116" y="0"/>
                </a:lnTo>
                <a:lnTo>
                  <a:pt x="3313116" y="2513827"/>
                </a:lnTo>
                <a:lnTo>
                  <a:pt x="0" y="2513827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756199" y="4920545"/>
            <a:ext cx="2937418" cy="3420574"/>
          </a:xfrm>
          <a:custGeom>
            <a:avLst/>
            <a:gdLst/>
            <a:ahLst/>
            <a:cxnLst/>
            <a:rect r="r" b="b" t="t" l="l"/>
            <a:pathLst>
              <a:path h="3420574" w="2937418">
                <a:moveTo>
                  <a:pt x="0" y="0"/>
                </a:moveTo>
                <a:lnTo>
                  <a:pt x="2937417" y="0"/>
                </a:lnTo>
                <a:lnTo>
                  <a:pt x="2937417" y="3420574"/>
                </a:lnTo>
                <a:lnTo>
                  <a:pt x="0" y="3420574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l="0" t="0" r="0" b="0"/>
            </a:stretch>
          </a:blipFill>
        </p:spPr>
      </p:sp>
      <p:sp>
        <p:nvSpPr>
          <p:cNvPr name="TextBox 17" id="17"/>
          <p:cNvSpPr txBox="true"/>
          <p:nvPr/>
        </p:nvSpPr>
        <p:spPr>
          <a:xfrm rot="0">
            <a:off x="973076" y="9702073"/>
            <a:ext cx="5613849" cy="7112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9"/>
              </a:lnSpc>
            </a:pPr>
            <a:r>
              <a:rPr lang="en-US" sz="2499">
                <a:solidFill>
                  <a:srgbClr val="231F20"/>
                </a:solidFill>
                <a:latin typeface="ไอติม"/>
                <a:ea typeface="ไอติม"/>
                <a:cs typeface="ไอติม"/>
                <a:sym typeface="ไอติม"/>
              </a:rPr>
              <a:t>โรงเรียนสนุกคิดคณิตศาสตร์</a:t>
            </a:r>
          </a:p>
          <a:p>
            <a:pPr algn="ctr">
              <a:lnSpc>
                <a:spcPts val="2799"/>
              </a:lnSpc>
            </a:pPr>
            <a:r>
              <a:rPr lang="en-US" sz="2499">
                <a:solidFill>
                  <a:srgbClr val="231F20"/>
                </a:solidFill>
                <a:latin typeface="ไอติม"/>
                <a:ea typeface="ไอติม"/>
                <a:cs typeface="ไอติม"/>
                <a:sym typeface="ไอติม"/>
              </a:rPr>
              <a:t>สำงานเขตพื้นที่การศึกษาประถมศึกษา เขต 1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1786772" y="331161"/>
            <a:ext cx="6197808" cy="6653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100"/>
              </a:lnSpc>
            </a:pPr>
            <a:r>
              <a:rPr lang="en-US" sz="4553">
                <a:solidFill>
                  <a:srgbClr val="FFFFFF"/>
                </a:solidFill>
                <a:latin typeface="ไอติม"/>
                <a:ea typeface="ไอติม"/>
                <a:cs typeface="ไอติม"/>
                <a:sym typeface="ไอติม"/>
              </a:rPr>
              <a:t>แบบบันทึก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1640207" y="1034651"/>
            <a:ext cx="6712310" cy="9339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169"/>
              </a:lnSpc>
            </a:pPr>
            <a:r>
              <a:rPr lang="en-US" sz="6401">
                <a:solidFill>
                  <a:srgbClr val="231F20"/>
                </a:solidFill>
                <a:latin typeface="ไอติม"/>
                <a:ea typeface="ไอติม"/>
                <a:cs typeface="ไอติม"/>
                <a:sym typeface="ไอติม"/>
              </a:rPr>
              <a:t>การเยี่ยมบ้าน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756199" y="8805551"/>
            <a:ext cx="6197808" cy="6653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100"/>
              </a:lnSpc>
            </a:pPr>
            <a:r>
              <a:rPr lang="en-US" sz="4553">
                <a:solidFill>
                  <a:srgbClr val="F2E03A"/>
                </a:solidFill>
                <a:latin typeface="ไอติม"/>
                <a:ea typeface="ไอติม"/>
                <a:cs typeface="ไอติม"/>
                <a:sym typeface="ไอติม"/>
              </a:rPr>
              <a:t>ชั้นประถมศึกษาปีที่ 1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3C50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6630832"/>
            <a:ext cx="7560000" cy="4061168"/>
            <a:chOff x="0" y="0"/>
            <a:chExt cx="2709333" cy="1455431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709333" cy="1455431"/>
            </a:xfrm>
            <a:custGeom>
              <a:avLst/>
              <a:gdLst/>
              <a:ahLst/>
              <a:cxnLst/>
              <a:rect r="r" b="b" t="t" l="l"/>
              <a:pathLst>
                <a:path h="1455431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1455431"/>
                  </a:lnTo>
                  <a:lnTo>
                    <a:pt x="0" y="1455431"/>
                  </a:lnTo>
                  <a:close/>
                </a:path>
              </a:pathLst>
            </a:custGeom>
            <a:solidFill>
              <a:srgbClr val="8000E8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19050"/>
              <a:ext cx="2709333" cy="147448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106205" y="7054732"/>
            <a:ext cx="7174822" cy="1593970"/>
            <a:chOff x="0" y="0"/>
            <a:chExt cx="2571294" cy="571243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2571294" cy="571243"/>
            </a:xfrm>
            <a:custGeom>
              <a:avLst/>
              <a:gdLst/>
              <a:ahLst/>
              <a:cxnLst/>
              <a:rect r="r" b="b" t="t" l="l"/>
              <a:pathLst>
                <a:path h="571243" w="2571294">
                  <a:moveTo>
                    <a:pt x="1285647" y="0"/>
                  </a:moveTo>
                  <a:cubicBezTo>
                    <a:pt x="575604" y="0"/>
                    <a:pt x="0" y="127877"/>
                    <a:pt x="0" y="285621"/>
                  </a:cubicBezTo>
                  <a:cubicBezTo>
                    <a:pt x="0" y="443366"/>
                    <a:pt x="575604" y="571243"/>
                    <a:pt x="1285647" y="571243"/>
                  </a:cubicBezTo>
                  <a:cubicBezTo>
                    <a:pt x="1995690" y="571243"/>
                    <a:pt x="2571294" y="443366"/>
                    <a:pt x="2571294" y="285621"/>
                  </a:cubicBezTo>
                  <a:cubicBezTo>
                    <a:pt x="2571294" y="127877"/>
                    <a:pt x="1995690" y="0"/>
                    <a:pt x="1285647" y="0"/>
                  </a:cubicBezTo>
                  <a:close/>
                </a:path>
              </a:pathLst>
            </a:custGeom>
            <a:solidFill>
              <a:srgbClr val="E6E8EA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241059" y="34504"/>
              <a:ext cx="2089177" cy="48318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Freeform 8" id="8"/>
          <p:cNvSpPr/>
          <p:nvPr/>
        </p:nvSpPr>
        <p:spPr>
          <a:xfrm flipH="false" flipV="false" rot="0">
            <a:off x="4335425" y="5058410"/>
            <a:ext cx="739409" cy="739409"/>
          </a:xfrm>
          <a:custGeom>
            <a:avLst/>
            <a:gdLst/>
            <a:ahLst/>
            <a:cxnLst/>
            <a:rect r="r" b="b" t="t" l="l"/>
            <a:pathLst>
              <a:path h="739409" w="739409">
                <a:moveTo>
                  <a:pt x="0" y="0"/>
                </a:moveTo>
                <a:lnTo>
                  <a:pt x="739409" y="0"/>
                </a:lnTo>
                <a:lnTo>
                  <a:pt x="739409" y="739408"/>
                </a:lnTo>
                <a:lnTo>
                  <a:pt x="0" y="73940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9" id="9"/>
          <p:cNvGrpSpPr/>
          <p:nvPr/>
        </p:nvGrpSpPr>
        <p:grpSpPr>
          <a:xfrm rot="0">
            <a:off x="637036" y="9599216"/>
            <a:ext cx="6285928" cy="893585"/>
            <a:chOff x="0" y="0"/>
            <a:chExt cx="2252735" cy="320241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2252735" cy="320241"/>
            </a:xfrm>
            <a:custGeom>
              <a:avLst/>
              <a:gdLst/>
              <a:ahLst/>
              <a:cxnLst/>
              <a:rect r="r" b="b" t="t" l="l"/>
              <a:pathLst>
                <a:path h="320241" w="2252735">
                  <a:moveTo>
                    <a:pt x="38180" y="0"/>
                  </a:moveTo>
                  <a:lnTo>
                    <a:pt x="2214554" y="0"/>
                  </a:lnTo>
                  <a:cubicBezTo>
                    <a:pt x="2224680" y="0"/>
                    <a:pt x="2234392" y="4023"/>
                    <a:pt x="2241552" y="11183"/>
                  </a:cubicBezTo>
                  <a:cubicBezTo>
                    <a:pt x="2248712" y="18343"/>
                    <a:pt x="2252735" y="28054"/>
                    <a:pt x="2252735" y="38180"/>
                  </a:cubicBezTo>
                  <a:lnTo>
                    <a:pt x="2252735" y="282060"/>
                  </a:lnTo>
                  <a:cubicBezTo>
                    <a:pt x="2252735" y="303147"/>
                    <a:pt x="2235641" y="320241"/>
                    <a:pt x="2214554" y="320241"/>
                  </a:cubicBezTo>
                  <a:lnTo>
                    <a:pt x="38180" y="320241"/>
                  </a:lnTo>
                  <a:cubicBezTo>
                    <a:pt x="17094" y="320241"/>
                    <a:pt x="0" y="303147"/>
                    <a:pt x="0" y="282060"/>
                  </a:cubicBezTo>
                  <a:lnTo>
                    <a:pt x="0" y="38180"/>
                  </a:lnTo>
                  <a:cubicBezTo>
                    <a:pt x="0" y="17094"/>
                    <a:pt x="17094" y="0"/>
                    <a:pt x="38180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0" y="-19050"/>
              <a:ext cx="2252735" cy="33929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Freeform 12" id="12"/>
          <p:cNvSpPr/>
          <p:nvPr/>
        </p:nvSpPr>
        <p:spPr>
          <a:xfrm flipH="false" flipV="false" rot="0">
            <a:off x="973076" y="2280275"/>
            <a:ext cx="5441081" cy="5080610"/>
          </a:xfrm>
          <a:custGeom>
            <a:avLst/>
            <a:gdLst/>
            <a:ahLst/>
            <a:cxnLst/>
            <a:rect r="r" b="b" t="t" l="l"/>
            <a:pathLst>
              <a:path h="5080610" w="5441081">
                <a:moveTo>
                  <a:pt x="0" y="0"/>
                </a:moveTo>
                <a:lnTo>
                  <a:pt x="5441081" y="0"/>
                </a:lnTo>
                <a:lnTo>
                  <a:pt x="5441081" y="5080610"/>
                </a:lnTo>
                <a:lnTo>
                  <a:pt x="0" y="508061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99528" y="209360"/>
            <a:ext cx="1747095" cy="1899017"/>
          </a:xfrm>
          <a:custGeom>
            <a:avLst/>
            <a:gdLst/>
            <a:ahLst/>
            <a:cxnLst/>
            <a:rect r="r" b="b" t="t" l="l"/>
            <a:pathLst>
              <a:path h="1899017" w="1747095">
                <a:moveTo>
                  <a:pt x="0" y="0"/>
                </a:moveTo>
                <a:lnTo>
                  <a:pt x="1747095" y="0"/>
                </a:lnTo>
                <a:lnTo>
                  <a:pt x="1747095" y="1899016"/>
                </a:lnTo>
                <a:lnTo>
                  <a:pt x="0" y="1899016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2019802" y="209360"/>
            <a:ext cx="5731749" cy="1896688"/>
          </a:xfrm>
          <a:custGeom>
            <a:avLst/>
            <a:gdLst/>
            <a:ahLst/>
            <a:cxnLst/>
            <a:rect r="r" b="b" t="t" l="l"/>
            <a:pathLst>
              <a:path h="1896688" w="5731749">
                <a:moveTo>
                  <a:pt x="0" y="0"/>
                </a:moveTo>
                <a:lnTo>
                  <a:pt x="5731749" y="0"/>
                </a:lnTo>
                <a:lnTo>
                  <a:pt x="5731749" y="1896688"/>
                </a:lnTo>
                <a:lnTo>
                  <a:pt x="0" y="1896688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3490884" y="5797818"/>
            <a:ext cx="3313116" cy="2513827"/>
          </a:xfrm>
          <a:custGeom>
            <a:avLst/>
            <a:gdLst/>
            <a:ahLst/>
            <a:cxnLst/>
            <a:rect r="r" b="b" t="t" l="l"/>
            <a:pathLst>
              <a:path h="2513827" w="3313116">
                <a:moveTo>
                  <a:pt x="0" y="0"/>
                </a:moveTo>
                <a:lnTo>
                  <a:pt x="3313116" y="0"/>
                </a:lnTo>
                <a:lnTo>
                  <a:pt x="3313116" y="2513827"/>
                </a:lnTo>
                <a:lnTo>
                  <a:pt x="0" y="2513827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756199" y="4920545"/>
            <a:ext cx="2937418" cy="3420574"/>
          </a:xfrm>
          <a:custGeom>
            <a:avLst/>
            <a:gdLst/>
            <a:ahLst/>
            <a:cxnLst/>
            <a:rect r="r" b="b" t="t" l="l"/>
            <a:pathLst>
              <a:path h="3420574" w="2937418">
                <a:moveTo>
                  <a:pt x="0" y="0"/>
                </a:moveTo>
                <a:lnTo>
                  <a:pt x="2937417" y="0"/>
                </a:lnTo>
                <a:lnTo>
                  <a:pt x="2937417" y="3420574"/>
                </a:lnTo>
                <a:lnTo>
                  <a:pt x="0" y="3420574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l="0" t="0" r="0" b="0"/>
            </a:stretch>
          </a:blipFill>
        </p:spPr>
      </p:sp>
      <p:sp>
        <p:nvSpPr>
          <p:cNvPr name="TextBox 17" id="17"/>
          <p:cNvSpPr txBox="true"/>
          <p:nvPr/>
        </p:nvSpPr>
        <p:spPr>
          <a:xfrm rot="0">
            <a:off x="973076" y="9702073"/>
            <a:ext cx="5613849" cy="7112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9"/>
              </a:lnSpc>
            </a:pPr>
            <a:r>
              <a:rPr lang="en-US" sz="2499">
                <a:solidFill>
                  <a:srgbClr val="231F20"/>
                </a:solidFill>
                <a:latin typeface="ไอติม"/>
                <a:ea typeface="ไอติม"/>
                <a:cs typeface="ไอติม"/>
                <a:sym typeface="ไอติม"/>
              </a:rPr>
              <a:t>โรงเรียนสนุกคิดคณิตศาสตร์</a:t>
            </a:r>
          </a:p>
          <a:p>
            <a:pPr algn="ctr">
              <a:lnSpc>
                <a:spcPts val="2799"/>
              </a:lnSpc>
            </a:pPr>
            <a:r>
              <a:rPr lang="en-US" sz="2499">
                <a:solidFill>
                  <a:srgbClr val="231F20"/>
                </a:solidFill>
                <a:latin typeface="ไอติม"/>
                <a:ea typeface="ไอติม"/>
                <a:cs typeface="ไอติม"/>
                <a:sym typeface="ไอติม"/>
              </a:rPr>
              <a:t>สำงานเขตพื้นที่การศึกษาประถมศึกษา เขต 1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1786772" y="331161"/>
            <a:ext cx="6197808" cy="6653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100"/>
              </a:lnSpc>
            </a:pPr>
            <a:r>
              <a:rPr lang="en-US" sz="4553">
                <a:solidFill>
                  <a:srgbClr val="FFFFFF"/>
                </a:solidFill>
                <a:latin typeface="ไอติม"/>
                <a:ea typeface="ไอติม"/>
                <a:cs typeface="ไอติม"/>
                <a:sym typeface="ไอติม"/>
              </a:rPr>
              <a:t>แบบบันทึก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1640207" y="1034651"/>
            <a:ext cx="6712310" cy="9339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169"/>
              </a:lnSpc>
            </a:pPr>
            <a:r>
              <a:rPr lang="en-US" sz="6401">
                <a:solidFill>
                  <a:srgbClr val="231F20"/>
                </a:solidFill>
                <a:latin typeface="ไอติม"/>
                <a:ea typeface="ไอติม"/>
                <a:cs typeface="ไอติม"/>
                <a:sym typeface="ไอติม"/>
              </a:rPr>
              <a:t>การเยี่ยมบ้าน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756199" y="8805551"/>
            <a:ext cx="6197808" cy="6653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100"/>
              </a:lnSpc>
            </a:pPr>
            <a:r>
              <a:rPr lang="en-US" sz="4553">
                <a:solidFill>
                  <a:srgbClr val="F2E03A"/>
                </a:solidFill>
                <a:latin typeface="ไอติม"/>
                <a:ea typeface="ไอติม"/>
                <a:cs typeface="ไอติม"/>
                <a:sym typeface="ไอติม"/>
              </a:rPr>
              <a:t>ชั้นประถมศึกษาปีที่ 1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6528AE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6630832"/>
            <a:ext cx="7560000" cy="4061168"/>
            <a:chOff x="0" y="0"/>
            <a:chExt cx="2709333" cy="1455431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709333" cy="1455431"/>
            </a:xfrm>
            <a:custGeom>
              <a:avLst/>
              <a:gdLst/>
              <a:ahLst/>
              <a:cxnLst/>
              <a:rect r="r" b="b" t="t" l="l"/>
              <a:pathLst>
                <a:path h="1455431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1455431"/>
                  </a:lnTo>
                  <a:lnTo>
                    <a:pt x="0" y="1455431"/>
                  </a:lnTo>
                  <a:close/>
                </a:path>
              </a:pathLst>
            </a:custGeom>
            <a:solidFill>
              <a:srgbClr val="FF48B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19050"/>
              <a:ext cx="2709333" cy="147448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106205" y="7054732"/>
            <a:ext cx="7174822" cy="1593970"/>
            <a:chOff x="0" y="0"/>
            <a:chExt cx="2571294" cy="571243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2571294" cy="571243"/>
            </a:xfrm>
            <a:custGeom>
              <a:avLst/>
              <a:gdLst/>
              <a:ahLst/>
              <a:cxnLst/>
              <a:rect r="r" b="b" t="t" l="l"/>
              <a:pathLst>
                <a:path h="571243" w="2571294">
                  <a:moveTo>
                    <a:pt x="1285647" y="0"/>
                  </a:moveTo>
                  <a:cubicBezTo>
                    <a:pt x="575604" y="0"/>
                    <a:pt x="0" y="127877"/>
                    <a:pt x="0" y="285621"/>
                  </a:cubicBezTo>
                  <a:cubicBezTo>
                    <a:pt x="0" y="443366"/>
                    <a:pt x="575604" y="571243"/>
                    <a:pt x="1285647" y="571243"/>
                  </a:cubicBezTo>
                  <a:cubicBezTo>
                    <a:pt x="1995690" y="571243"/>
                    <a:pt x="2571294" y="443366"/>
                    <a:pt x="2571294" y="285621"/>
                  </a:cubicBezTo>
                  <a:cubicBezTo>
                    <a:pt x="2571294" y="127877"/>
                    <a:pt x="1995690" y="0"/>
                    <a:pt x="1285647" y="0"/>
                  </a:cubicBezTo>
                  <a:close/>
                </a:path>
              </a:pathLst>
            </a:custGeom>
            <a:solidFill>
              <a:srgbClr val="E6E8EA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241059" y="34504"/>
              <a:ext cx="2089177" cy="48318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Freeform 8" id="8"/>
          <p:cNvSpPr/>
          <p:nvPr/>
        </p:nvSpPr>
        <p:spPr>
          <a:xfrm flipH="false" flipV="false" rot="0">
            <a:off x="4335425" y="5058410"/>
            <a:ext cx="739409" cy="739409"/>
          </a:xfrm>
          <a:custGeom>
            <a:avLst/>
            <a:gdLst/>
            <a:ahLst/>
            <a:cxnLst/>
            <a:rect r="r" b="b" t="t" l="l"/>
            <a:pathLst>
              <a:path h="739409" w="739409">
                <a:moveTo>
                  <a:pt x="0" y="0"/>
                </a:moveTo>
                <a:lnTo>
                  <a:pt x="739409" y="0"/>
                </a:lnTo>
                <a:lnTo>
                  <a:pt x="739409" y="739408"/>
                </a:lnTo>
                <a:lnTo>
                  <a:pt x="0" y="73940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9" id="9"/>
          <p:cNvGrpSpPr/>
          <p:nvPr/>
        </p:nvGrpSpPr>
        <p:grpSpPr>
          <a:xfrm rot="0">
            <a:off x="637036" y="9599216"/>
            <a:ext cx="6285928" cy="893585"/>
            <a:chOff x="0" y="0"/>
            <a:chExt cx="2252735" cy="320241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2252735" cy="320241"/>
            </a:xfrm>
            <a:custGeom>
              <a:avLst/>
              <a:gdLst/>
              <a:ahLst/>
              <a:cxnLst/>
              <a:rect r="r" b="b" t="t" l="l"/>
              <a:pathLst>
                <a:path h="320241" w="2252735">
                  <a:moveTo>
                    <a:pt x="38180" y="0"/>
                  </a:moveTo>
                  <a:lnTo>
                    <a:pt x="2214554" y="0"/>
                  </a:lnTo>
                  <a:cubicBezTo>
                    <a:pt x="2224680" y="0"/>
                    <a:pt x="2234392" y="4023"/>
                    <a:pt x="2241552" y="11183"/>
                  </a:cubicBezTo>
                  <a:cubicBezTo>
                    <a:pt x="2248712" y="18343"/>
                    <a:pt x="2252735" y="28054"/>
                    <a:pt x="2252735" y="38180"/>
                  </a:cubicBezTo>
                  <a:lnTo>
                    <a:pt x="2252735" y="282060"/>
                  </a:lnTo>
                  <a:cubicBezTo>
                    <a:pt x="2252735" y="303147"/>
                    <a:pt x="2235641" y="320241"/>
                    <a:pt x="2214554" y="320241"/>
                  </a:cubicBezTo>
                  <a:lnTo>
                    <a:pt x="38180" y="320241"/>
                  </a:lnTo>
                  <a:cubicBezTo>
                    <a:pt x="17094" y="320241"/>
                    <a:pt x="0" y="303147"/>
                    <a:pt x="0" y="282060"/>
                  </a:cubicBezTo>
                  <a:lnTo>
                    <a:pt x="0" y="38180"/>
                  </a:lnTo>
                  <a:cubicBezTo>
                    <a:pt x="0" y="17094"/>
                    <a:pt x="17094" y="0"/>
                    <a:pt x="38180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0" y="-19050"/>
              <a:ext cx="2252735" cy="33929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Freeform 12" id="12"/>
          <p:cNvSpPr/>
          <p:nvPr/>
        </p:nvSpPr>
        <p:spPr>
          <a:xfrm flipH="false" flipV="false" rot="0">
            <a:off x="973076" y="2280275"/>
            <a:ext cx="5441081" cy="5080610"/>
          </a:xfrm>
          <a:custGeom>
            <a:avLst/>
            <a:gdLst/>
            <a:ahLst/>
            <a:cxnLst/>
            <a:rect r="r" b="b" t="t" l="l"/>
            <a:pathLst>
              <a:path h="5080610" w="5441081">
                <a:moveTo>
                  <a:pt x="0" y="0"/>
                </a:moveTo>
                <a:lnTo>
                  <a:pt x="5441081" y="0"/>
                </a:lnTo>
                <a:lnTo>
                  <a:pt x="5441081" y="5080610"/>
                </a:lnTo>
                <a:lnTo>
                  <a:pt x="0" y="508061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99528" y="209360"/>
            <a:ext cx="1747095" cy="1899017"/>
          </a:xfrm>
          <a:custGeom>
            <a:avLst/>
            <a:gdLst/>
            <a:ahLst/>
            <a:cxnLst/>
            <a:rect r="r" b="b" t="t" l="l"/>
            <a:pathLst>
              <a:path h="1899017" w="1747095">
                <a:moveTo>
                  <a:pt x="0" y="0"/>
                </a:moveTo>
                <a:lnTo>
                  <a:pt x="1747095" y="0"/>
                </a:lnTo>
                <a:lnTo>
                  <a:pt x="1747095" y="1899016"/>
                </a:lnTo>
                <a:lnTo>
                  <a:pt x="0" y="1899016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2019802" y="209360"/>
            <a:ext cx="5731749" cy="1896688"/>
          </a:xfrm>
          <a:custGeom>
            <a:avLst/>
            <a:gdLst/>
            <a:ahLst/>
            <a:cxnLst/>
            <a:rect r="r" b="b" t="t" l="l"/>
            <a:pathLst>
              <a:path h="1896688" w="5731749">
                <a:moveTo>
                  <a:pt x="0" y="0"/>
                </a:moveTo>
                <a:lnTo>
                  <a:pt x="5731749" y="0"/>
                </a:lnTo>
                <a:lnTo>
                  <a:pt x="5731749" y="1896688"/>
                </a:lnTo>
                <a:lnTo>
                  <a:pt x="0" y="1896688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3490884" y="5797818"/>
            <a:ext cx="3313116" cy="2513827"/>
          </a:xfrm>
          <a:custGeom>
            <a:avLst/>
            <a:gdLst/>
            <a:ahLst/>
            <a:cxnLst/>
            <a:rect r="r" b="b" t="t" l="l"/>
            <a:pathLst>
              <a:path h="2513827" w="3313116">
                <a:moveTo>
                  <a:pt x="0" y="0"/>
                </a:moveTo>
                <a:lnTo>
                  <a:pt x="3313116" y="0"/>
                </a:lnTo>
                <a:lnTo>
                  <a:pt x="3313116" y="2513827"/>
                </a:lnTo>
                <a:lnTo>
                  <a:pt x="0" y="2513827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756199" y="4920545"/>
            <a:ext cx="2937418" cy="3420574"/>
          </a:xfrm>
          <a:custGeom>
            <a:avLst/>
            <a:gdLst/>
            <a:ahLst/>
            <a:cxnLst/>
            <a:rect r="r" b="b" t="t" l="l"/>
            <a:pathLst>
              <a:path h="3420574" w="2937418">
                <a:moveTo>
                  <a:pt x="0" y="0"/>
                </a:moveTo>
                <a:lnTo>
                  <a:pt x="2937417" y="0"/>
                </a:lnTo>
                <a:lnTo>
                  <a:pt x="2937417" y="3420574"/>
                </a:lnTo>
                <a:lnTo>
                  <a:pt x="0" y="3420574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l="0" t="0" r="0" b="0"/>
            </a:stretch>
          </a:blipFill>
        </p:spPr>
      </p:sp>
      <p:sp>
        <p:nvSpPr>
          <p:cNvPr name="TextBox 17" id="17"/>
          <p:cNvSpPr txBox="true"/>
          <p:nvPr/>
        </p:nvSpPr>
        <p:spPr>
          <a:xfrm rot="0">
            <a:off x="973076" y="9702073"/>
            <a:ext cx="5613849" cy="7112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9"/>
              </a:lnSpc>
            </a:pPr>
            <a:r>
              <a:rPr lang="en-US" sz="2499">
                <a:solidFill>
                  <a:srgbClr val="231F20"/>
                </a:solidFill>
                <a:latin typeface="ไอติม"/>
                <a:ea typeface="ไอติม"/>
                <a:cs typeface="ไอติม"/>
                <a:sym typeface="ไอติม"/>
              </a:rPr>
              <a:t>โรงเรียนสนุกคิดคณิตศาสตร์</a:t>
            </a:r>
          </a:p>
          <a:p>
            <a:pPr algn="ctr">
              <a:lnSpc>
                <a:spcPts val="2799"/>
              </a:lnSpc>
            </a:pPr>
            <a:r>
              <a:rPr lang="en-US" sz="2499">
                <a:solidFill>
                  <a:srgbClr val="231F20"/>
                </a:solidFill>
                <a:latin typeface="ไอติม"/>
                <a:ea typeface="ไอติม"/>
                <a:cs typeface="ไอติม"/>
                <a:sym typeface="ไอติม"/>
              </a:rPr>
              <a:t>สำงานเขตพื้นที่การศึกษาประถมศึกษา เขต 1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1786772" y="331161"/>
            <a:ext cx="6197808" cy="6653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100"/>
              </a:lnSpc>
            </a:pPr>
            <a:r>
              <a:rPr lang="en-US" sz="4553">
                <a:solidFill>
                  <a:srgbClr val="FFFFFF"/>
                </a:solidFill>
                <a:latin typeface="ไอติม"/>
                <a:ea typeface="ไอติม"/>
                <a:cs typeface="ไอติม"/>
                <a:sym typeface="ไอติม"/>
              </a:rPr>
              <a:t>แบบบันทึก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1640207" y="1034651"/>
            <a:ext cx="6712310" cy="9339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169"/>
              </a:lnSpc>
            </a:pPr>
            <a:r>
              <a:rPr lang="en-US" sz="6401">
                <a:solidFill>
                  <a:srgbClr val="231F20"/>
                </a:solidFill>
                <a:latin typeface="ไอติม"/>
                <a:ea typeface="ไอติม"/>
                <a:cs typeface="ไอติม"/>
                <a:sym typeface="ไอติม"/>
              </a:rPr>
              <a:t>การเยี่ยมบ้าน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756199" y="8805551"/>
            <a:ext cx="6197808" cy="6653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100"/>
              </a:lnSpc>
            </a:pPr>
            <a:r>
              <a:rPr lang="en-US" sz="4553">
                <a:solidFill>
                  <a:srgbClr val="F2E03A"/>
                </a:solidFill>
                <a:latin typeface="ไอติม"/>
                <a:ea typeface="ไอติม"/>
                <a:cs typeface="ไอติม"/>
                <a:sym typeface="ไอติม"/>
              </a:rPr>
              <a:t>ชั้นประถมศึกษาปีที่ 1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AB6C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6630832"/>
            <a:ext cx="7560000" cy="4061168"/>
            <a:chOff x="0" y="0"/>
            <a:chExt cx="2709333" cy="1455431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709333" cy="1455431"/>
            </a:xfrm>
            <a:custGeom>
              <a:avLst/>
              <a:gdLst/>
              <a:ahLst/>
              <a:cxnLst/>
              <a:rect r="r" b="b" t="t" l="l"/>
              <a:pathLst>
                <a:path h="1455431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1455431"/>
                  </a:lnTo>
                  <a:lnTo>
                    <a:pt x="0" y="1455431"/>
                  </a:lnTo>
                  <a:close/>
                </a:path>
              </a:pathLst>
            </a:custGeom>
            <a:solidFill>
              <a:srgbClr val="00A386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19050"/>
              <a:ext cx="2709333" cy="147448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106205" y="7054732"/>
            <a:ext cx="7174822" cy="1593970"/>
            <a:chOff x="0" y="0"/>
            <a:chExt cx="2571294" cy="571243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2571294" cy="571243"/>
            </a:xfrm>
            <a:custGeom>
              <a:avLst/>
              <a:gdLst/>
              <a:ahLst/>
              <a:cxnLst/>
              <a:rect r="r" b="b" t="t" l="l"/>
              <a:pathLst>
                <a:path h="571243" w="2571294">
                  <a:moveTo>
                    <a:pt x="1285647" y="0"/>
                  </a:moveTo>
                  <a:cubicBezTo>
                    <a:pt x="575604" y="0"/>
                    <a:pt x="0" y="127877"/>
                    <a:pt x="0" y="285621"/>
                  </a:cubicBezTo>
                  <a:cubicBezTo>
                    <a:pt x="0" y="443366"/>
                    <a:pt x="575604" y="571243"/>
                    <a:pt x="1285647" y="571243"/>
                  </a:cubicBezTo>
                  <a:cubicBezTo>
                    <a:pt x="1995690" y="571243"/>
                    <a:pt x="2571294" y="443366"/>
                    <a:pt x="2571294" y="285621"/>
                  </a:cubicBezTo>
                  <a:cubicBezTo>
                    <a:pt x="2571294" y="127877"/>
                    <a:pt x="1995690" y="0"/>
                    <a:pt x="1285647" y="0"/>
                  </a:cubicBezTo>
                  <a:close/>
                </a:path>
              </a:pathLst>
            </a:custGeom>
            <a:solidFill>
              <a:srgbClr val="E6E8EA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241059" y="34504"/>
              <a:ext cx="2089177" cy="48318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Freeform 8" id="8"/>
          <p:cNvSpPr/>
          <p:nvPr/>
        </p:nvSpPr>
        <p:spPr>
          <a:xfrm flipH="false" flipV="false" rot="0">
            <a:off x="4335425" y="5058410"/>
            <a:ext cx="739409" cy="739409"/>
          </a:xfrm>
          <a:custGeom>
            <a:avLst/>
            <a:gdLst/>
            <a:ahLst/>
            <a:cxnLst/>
            <a:rect r="r" b="b" t="t" l="l"/>
            <a:pathLst>
              <a:path h="739409" w="739409">
                <a:moveTo>
                  <a:pt x="0" y="0"/>
                </a:moveTo>
                <a:lnTo>
                  <a:pt x="739409" y="0"/>
                </a:lnTo>
                <a:lnTo>
                  <a:pt x="739409" y="739408"/>
                </a:lnTo>
                <a:lnTo>
                  <a:pt x="0" y="73940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9" id="9"/>
          <p:cNvGrpSpPr/>
          <p:nvPr/>
        </p:nvGrpSpPr>
        <p:grpSpPr>
          <a:xfrm rot="0">
            <a:off x="637036" y="9599216"/>
            <a:ext cx="6285928" cy="893585"/>
            <a:chOff x="0" y="0"/>
            <a:chExt cx="2252735" cy="320241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2252735" cy="320241"/>
            </a:xfrm>
            <a:custGeom>
              <a:avLst/>
              <a:gdLst/>
              <a:ahLst/>
              <a:cxnLst/>
              <a:rect r="r" b="b" t="t" l="l"/>
              <a:pathLst>
                <a:path h="320241" w="2252735">
                  <a:moveTo>
                    <a:pt x="38180" y="0"/>
                  </a:moveTo>
                  <a:lnTo>
                    <a:pt x="2214554" y="0"/>
                  </a:lnTo>
                  <a:cubicBezTo>
                    <a:pt x="2224680" y="0"/>
                    <a:pt x="2234392" y="4023"/>
                    <a:pt x="2241552" y="11183"/>
                  </a:cubicBezTo>
                  <a:cubicBezTo>
                    <a:pt x="2248712" y="18343"/>
                    <a:pt x="2252735" y="28054"/>
                    <a:pt x="2252735" y="38180"/>
                  </a:cubicBezTo>
                  <a:lnTo>
                    <a:pt x="2252735" y="282060"/>
                  </a:lnTo>
                  <a:cubicBezTo>
                    <a:pt x="2252735" y="303147"/>
                    <a:pt x="2235641" y="320241"/>
                    <a:pt x="2214554" y="320241"/>
                  </a:cubicBezTo>
                  <a:lnTo>
                    <a:pt x="38180" y="320241"/>
                  </a:lnTo>
                  <a:cubicBezTo>
                    <a:pt x="17094" y="320241"/>
                    <a:pt x="0" y="303147"/>
                    <a:pt x="0" y="282060"/>
                  </a:cubicBezTo>
                  <a:lnTo>
                    <a:pt x="0" y="38180"/>
                  </a:lnTo>
                  <a:cubicBezTo>
                    <a:pt x="0" y="17094"/>
                    <a:pt x="17094" y="0"/>
                    <a:pt x="38180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0" y="-19050"/>
              <a:ext cx="2252735" cy="33929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Freeform 12" id="12"/>
          <p:cNvSpPr/>
          <p:nvPr/>
        </p:nvSpPr>
        <p:spPr>
          <a:xfrm flipH="false" flipV="false" rot="0">
            <a:off x="973076" y="2280275"/>
            <a:ext cx="5441081" cy="5080610"/>
          </a:xfrm>
          <a:custGeom>
            <a:avLst/>
            <a:gdLst/>
            <a:ahLst/>
            <a:cxnLst/>
            <a:rect r="r" b="b" t="t" l="l"/>
            <a:pathLst>
              <a:path h="5080610" w="5441081">
                <a:moveTo>
                  <a:pt x="0" y="0"/>
                </a:moveTo>
                <a:lnTo>
                  <a:pt x="5441081" y="0"/>
                </a:lnTo>
                <a:lnTo>
                  <a:pt x="5441081" y="5080610"/>
                </a:lnTo>
                <a:lnTo>
                  <a:pt x="0" y="508061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99528" y="209360"/>
            <a:ext cx="1747095" cy="1899017"/>
          </a:xfrm>
          <a:custGeom>
            <a:avLst/>
            <a:gdLst/>
            <a:ahLst/>
            <a:cxnLst/>
            <a:rect r="r" b="b" t="t" l="l"/>
            <a:pathLst>
              <a:path h="1899017" w="1747095">
                <a:moveTo>
                  <a:pt x="0" y="0"/>
                </a:moveTo>
                <a:lnTo>
                  <a:pt x="1747095" y="0"/>
                </a:lnTo>
                <a:lnTo>
                  <a:pt x="1747095" y="1899016"/>
                </a:lnTo>
                <a:lnTo>
                  <a:pt x="0" y="1899016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2019802" y="209360"/>
            <a:ext cx="5731749" cy="1896688"/>
          </a:xfrm>
          <a:custGeom>
            <a:avLst/>
            <a:gdLst/>
            <a:ahLst/>
            <a:cxnLst/>
            <a:rect r="r" b="b" t="t" l="l"/>
            <a:pathLst>
              <a:path h="1896688" w="5731749">
                <a:moveTo>
                  <a:pt x="0" y="0"/>
                </a:moveTo>
                <a:lnTo>
                  <a:pt x="5731749" y="0"/>
                </a:lnTo>
                <a:lnTo>
                  <a:pt x="5731749" y="1896688"/>
                </a:lnTo>
                <a:lnTo>
                  <a:pt x="0" y="1896688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3490884" y="5797818"/>
            <a:ext cx="3313116" cy="2513827"/>
          </a:xfrm>
          <a:custGeom>
            <a:avLst/>
            <a:gdLst/>
            <a:ahLst/>
            <a:cxnLst/>
            <a:rect r="r" b="b" t="t" l="l"/>
            <a:pathLst>
              <a:path h="2513827" w="3313116">
                <a:moveTo>
                  <a:pt x="0" y="0"/>
                </a:moveTo>
                <a:lnTo>
                  <a:pt x="3313116" y="0"/>
                </a:lnTo>
                <a:lnTo>
                  <a:pt x="3313116" y="2513827"/>
                </a:lnTo>
                <a:lnTo>
                  <a:pt x="0" y="2513827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756199" y="4920545"/>
            <a:ext cx="2937418" cy="3420574"/>
          </a:xfrm>
          <a:custGeom>
            <a:avLst/>
            <a:gdLst/>
            <a:ahLst/>
            <a:cxnLst/>
            <a:rect r="r" b="b" t="t" l="l"/>
            <a:pathLst>
              <a:path h="3420574" w="2937418">
                <a:moveTo>
                  <a:pt x="0" y="0"/>
                </a:moveTo>
                <a:lnTo>
                  <a:pt x="2937417" y="0"/>
                </a:lnTo>
                <a:lnTo>
                  <a:pt x="2937417" y="3420574"/>
                </a:lnTo>
                <a:lnTo>
                  <a:pt x="0" y="3420574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l="0" t="0" r="0" b="0"/>
            </a:stretch>
          </a:blipFill>
        </p:spPr>
      </p:sp>
      <p:sp>
        <p:nvSpPr>
          <p:cNvPr name="TextBox 17" id="17"/>
          <p:cNvSpPr txBox="true"/>
          <p:nvPr/>
        </p:nvSpPr>
        <p:spPr>
          <a:xfrm rot="0">
            <a:off x="973076" y="9702073"/>
            <a:ext cx="5613849" cy="7112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9"/>
              </a:lnSpc>
            </a:pPr>
            <a:r>
              <a:rPr lang="en-US" sz="2499">
                <a:solidFill>
                  <a:srgbClr val="231F20"/>
                </a:solidFill>
                <a:latin typeface="ไอติม"/>
                <a:ea typeface="ไอติม"/>
                <a:cs typeface="ไอติม"/>
                <a:sym typeface="ไอติม"/>
              </a:rPr>
              <a:t>โรงเรียนสนุกคิดคณิตศาสตร์</a:t>
            </a:r>
          </a:p>
          <a:p>
            <a:pPr algn="ctr">
              <a:lnSpc>
                <a:spcPts val="2799"/>
              </a:lnSpc>
            </a:pPr>
            <a:r>
              <a:rPr lang="en-US" sz="2499">
                <a:solidFill>
                  <a:srgbClr val="231F20"/>
                </a:solidFill>
                <a:latin typeface="ไอติม"/>
                <a:ea typeface="ไอติม"/>
                <a:cs typeface="ไอติม"/>
                <a:sym typeface="ไอติม"/>
              </a:rPr>
              <a:t>สำงานเขตพื้นที่การศึกษาประถมศึกษา เขต 1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1786772" y="331161"/>
            <a:ext cx="6197808" cy="6653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100"/>
              </a:lnSpc>
            </a:pPr>
            <a:r>
              <a:rPr lang="en-US" sz="4553">
                <a:solidFill>
                  <a:srgbClr val="FFFFFF"/>
                </a:solidFill>
                <a:latin typeface="ไอติม"/>
                <a:ea typeface="ไอติม"/>
                <a:cs typeface="ไอติม"/>
                <a:sym typeface="ไอติม"/>
              </a:rPr>
              <a:t>แบบบันทึก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1640207" y="1034651"/>
            <a:ext cx="6712310" cy="9339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169"/>
              </a:lnSpc>
            </a:pPr>
            <a:r>
              <a:rPr lang="en-US" sz="6401">
                <a:solidFill>
                  <a:srgbClr val="231F20"/>
                </a:solidFill>
                <a:latin typeface="ไอติม"/>
                <a:ea typeface="ไอติม"/>
                <a:cs typeface="ไอติม"/>
                <a:sym typeface="ไอติม"/>
              </a:rPr>
              <a:t>การเยี่ยมบ้าน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756199" y="8805551"/>
            <a:ext cx="6197808" cy="6653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100"/>
              </a:lnSpc>
            </a:pPr>
            <a:r>
              <a:rPr lang="en-US" sz="4553">
                <a:solidFill>
                  <a:srgbClr val="F2E03A"/>
                </a:solidFill>
                <a:latin typeface="ไอติม"/>
                <a:ea typeface="ไอติม"/>
                <a:cs typeface="ไอติม"/>
                <a:sym typeface="ไอติม"/>
              </a:rPr>
              <a:t>ชั้นประถมศึกษาปีที่ 1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D5A6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6630832"/>
            <a:ext cx="7560000" cy="4061168"/>
            <a:chOff x="0" y="0"/>
            <a:chExt cx="2709333" cy="1455431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709333" cy="1455431"/>
            </a:xfrm>
            <a:custGeom>
              <a:avLst/>
              <a:gdLst/>
              <a:ahLst/>
              <a:cxnLst/>
              <a:rect r="r" b="b" t="t" l="l"/>
              <a:pathLst>
                <a:path h="1455431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1455431"/>
                  </a:lnTo>
                  <a:lnTo>
                    <a:pt x="0" y="1455431"/>
                  </a:lnTo>
                  <a:close/>
                </a:path>
              </a:pathLst>
            </a:custGeom>
            <a:solidFill>
              <a:srgbClr val="00407D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19050"/>
              <a:ext cx="2709333" cy="147448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106205" y="7054732"/>
            <a:ext cx="7174822" cy="1593970"/>
            <a:chOff x="0" y="0"/>
            <a:chExt cx="2571294" cy="571243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2571294" cy="571243"/>
            </a:xfrm>
            <a:custGeom>
              <a:avLst/>
              <a:gdLst/>
              <a:ahLst/>
              <a:cxnLst/>
              <a:rect r="r" b="b" t="t" l="l"/>
              <a:pathLst>
                <a:path h="571243" w="2571294">
                  <a:moveTo>
                    <a:pt x="1285647" y="0"/>
                  </a:moveTo>
                  <a:cubicBezTo>
                    <a:pt x="575604" y="0"/>
                    <a:pt x="0" y="127877"/>
                    <a:pt x="0" y="285621"/>
                  </a:cubicBezTo>
                  <a:cubicBezTo>
                    <a:pt x="0" y="443366"/>
                    <a:pt x="575604" y="571243"/>
                    <a:pt x="1285647" y="571243"/>
                  </a:cubicBezTo>
                  <a:cubicBezTo>
                    <a:pt x="1995690" y="571243"/>
                    <a:pt x="2571294" y="443366"/>
                    <a:pt x="2571294" y="285621"/>
                  </a:cubicBezTo>
                  <a:cubicBezTo>
                    <a:pt x="2571294" y="127877"/>
                    <a:pt x="1995690" y="0"/>
                    <a:pt x="1285647" y="0"/>
                  </a:cubicBezTo>
                  <a:close/>
                </a:path>
              </a:pathLst>
            </a:custGeom>
            <a:solidFill>
              <a:srgbClr val="E6E8EA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241059" y="34504"/>
              <a:ext cx="2089177" cy="48318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Freeform 8" id="8"/>
          <p:cNvSpPr/>
          <p:nvPr/>
        </p:nvSpPr>
        <p:spPr>
          <a:xfrm flipH="false" flipV="false" rot="0">
            <a:off x="4335425" y="5058410"/>
            <a:ext cx="739409" cy="739409"/>
          </a:xfrm>
          <a:custGeom>
            <a:avLst/>
            <a:gdLst/>
            <a:ahLst/>
            <a:cxnLst/>
            <a:rect r="r" b="b" t="t" l="l"/>
            <a:pathLst>
              <a:path h="739409" w="739409">
                <a:moveTo>
                  <a:pt x="0" y="0"/>
                </a:moveTo>
                <a:lnTo>
                  <a:pt x="739409" y="0"/>
                </a:lnTo>
                <a:lnTo>
                  <a:pt x="739409" y="739408"/>
                </a:lnTo>
                <a:lnTo>
                  <a:pt x="0" y="73940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9" id="9"/>
          <p:cNvGrpSpPr/>
          <p:nvPr/>
        </p:nvGrpSpPr>
        <p:grpSpPr>
          <a:xfrm rot="0">
            <a:off x="637036" y="9599216"/>
            <a:ext cx="6285928" cy="893585"/>
            <a:chOff x="0" y="0"/>
            <a:chExt cx="2252735" cy="320241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2252735" cy="320241"/>
            </a:xfrm>
            <a:custGeom>
              <a:avLst/>
              <a:gdLst/>
              <a:ahLst/>
              <a:cxnLst/>
              <a:rect r="r" b="b" t="t" l="l"/>
              <a:pathLst>
                <a:path h="320241" w="2252735">
                  <a:moveTo>
                    <a:pt x="38180" y="0"/>
                  </a:moveTo>
                  <a:lnTo>
                    <a:pt x="2214554" y="0"/>
                  </a:lnTo>
                  <a:cubicBezTo>
                    <a:pt x="2224680" y="0"/>
                    <a:pt x="2234392" y="4023"/>
                    <a:pt x="2241552" y="11183"/>
                  </a:cubicBezTo>
                  <a:cubicBezTo>
                    <a:pt x="2248712" y="18343"/>
                    <a:pt x="2252735" y="28054"/>
                    <a:pt x="2252735" y="38180"/>
                  </a:cubicBezTo>
                  <a:lnTo>
                    <a:pt x="2252735" y="282060"/>
                  </a:lnTo>
                  <a:cubicBezTo>
                    <a:pt x="2252735" y="303147"/>
                    <a:pt x="2235641" y="320241"/>
                    <a:pt x="2214554" y="320241"/>
                  </a:cubicBezTo>
                  <a:lnTo>
                    <a:pt x="38180" y="320241"/>
                  </a:lnTo>
                  <a:cubicBezTo>
                    <a:pt x="17094" y="320241"/>
                    <a:pt x="0" y="303147"/>
                    <a:pt x="0" y="282060"/>
                  </a:cubicBezTo>
                  <a:lnTo>
                    <a:pt x="0" y="38180"/>
                  </a:lnTo>
                  <a:cubicBezTo>
                    <a:pt x="0" y="17094"/>
                    <a:pt x="17094" y="0"/>
                    <a:pt x="38180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0" y="-19050"/>
              <a:ext cx="2252735" cy="33929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Freeform 12" id="12"/>
          <p:cNvSpPr/>
          <p:nvPr/>
        </p:nvSpPr>
        <p:spPr>
          <a:xfrm flipH="false" flipV="false" rot="0">
            <a:off x="973076" y="2280275"/>
            <a:ext cx="5441081" cy="5080610"/>
          </a:xfrm>
          <a:custGeom>
            <a:avLst/>
            <a:gdLst/>
            <a:ahLst/>
            <a:cxnLst/>
            <a:rect r="r" b="b" t="t" l="l"/>
            <a:pathLst>
              <a:path h="5080610" w="5441081">
                <a:moveTo>
                  <a:pt x="0" y="0"/>
                </a:moveTo>
                <a:lnTo>
                  <a:pt x="5441081" y="0"/>
                </a:lnTo>
                <a:lnTo>
                  <a:pt x="5441081" y="5080610"/>
                </a:lnTo>
                <a:lnTo>
                  <a:pt x="0" y="508061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99528" y="209360"/>
            <a:ext cx="1747095" cy="1899017"/>
          </a:xfrm>
          <a:custGeom>
            <a:avLst/>
            <a:gdLst/>
            <a:ahLst/>
            <a:cxnLst/>
            <a:rect r="r" b="b" t="t" l="l"/>
            <a:pathLst>
              <a:path h="1899017" w="1747095">
                <a:moveTo>
                  <a:pt x="0" y="0"/>
                </a:moveTo>
                <a:lnTo>
                  <a:pt x="1747095" y="0"/>
                </a:lnTo>
                <a:lnTo>
                  <a:pt x="1747095" y="1899016"/>
                </a:lnTo>
                <a:lnTo>
                  <a:pt x="0" y="1899016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2019802" y="209360"/>
            <a:ext cx="5731749" cy="1896688"/>
          </a:xfrm>
          <a:custGeom>
            <a:avLst/>
            <a:gdLst/>
            <a:ahLst/>
            <a:cxnLst/>
            <a:rect r="r" b="b" t="t" l="l"/>
            <a:pathLst>
              <a:path h="1896688" w="5731749">
                <a:moveTo>
                  <a:pt x="0" y="0"/>
                </a:moveTo>
                <a:lnTo>
                  <a:pt x="5731749" y="0"/>
                </a:lnTo>
                <a:lnTo>
                  <a:pt x="5731749" y="1896688"/>
                </a:lnTo>
                <a:lnTo>
                  <a:pt x="0" y="1896688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3490884" y="5797818"/>
            <a:ext cx="3313116" cy="2513827"/>
          </a:xfrm>
          <a:custGeom>
            <a:avLst/>
            <a:gdLst/>
            <a:ahLst/>
            <a:cxnLst/>
            <a:rect r="r" b="b" t="t" l="l"/>
            <a:pathLst>
              <a:path h="2513827" w="3313116">
                <a:moveTo>
                  <a:pt x="0" y="0"/>
                </a:moveTo>
                <a:lnTo>
                  <a:pt x="3313116" y="0"/>
                </a:lnTo>
                <a:lnTo>
                  <a:pt x="3313116" y="2513827"/>
                </a:lnTo>
                <a:lnTo>
                  <a:pt x="0" y="2513827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756199" y="4920545"/>
            <a:ext cx="2937418" cy="3420574"/>
          </a:xfrm>
          <a:custGeom>
            <a:avLst/>
            <a:gdLst/>
            <a:ahLst/>
            <a:cxnLst/>
            <a:rect r="r" b="b" t="t" l="l"/>
            <a:pathLst>
              <a:path h="3420574" w="2937418">
                <a:moveTo>
                  <a:pt x="0" y="0"/>
                </a:moveTo>
                <a:lnTo>
                  <a:pt x="2937417" y="0"/>
                </a:lnTo>
                <a:lnTo>
                  <a:pt x="2937417" y="3420574"/>
                </a:lnTo>
                <a:lnTo>
                  <a:pt x="0" y="3420574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l="0" t="0" r="0" b="0"/>
            </a:stretch>
          </a:blipFill>
        </p:spPr>
      </p:sp>
      <p:sp>
        <p:nvSpPr>
          <p:cNvPr name="TextBox 17" id="17"/>
          <p:cNvSpPr txBox="true"/>
          <p:nvPr/>
        </p:nvSpPr>
        <p:spPr>
          <a:xfrm rot="0">
            <a:off x="973076" y="9702073"/>
            <a:ext cx="5613849" cy="7112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9"/>
              </a:lnSpc>
            </a:pPr>
            <a:r>
              <a:rPr lang="en-US" sz="2499">
                <a:solidFill>
                  <a:srgbClr val="231F20"/>
                </a:solidFill>
                <a:latin typeface="ไอติม"/>
                <a:ea typeface="ไอติม"/>
                <a:cs typeface="ไอติม"/>
                <a:sym typeface="ไอติม"/>
              </a:rPr>
              <a:t>โรงเรียนสนุกคิดคณิตศาสตร์</a:t>
            </a:r>
          </a:p>
          <a:p>
            <a:pPr algn="ctr">
              <a:lnSpc>
                <a:spcPts val="2799"/>
              </a:lnSpc>
            </a:pPr>
            <a:r>
              <a:rPr lang="en-US" sz="2499">
                <a:solidFill>
                  <a:srgbClr val="231F20"/>
                </a:solidFill>
                <a:latin typeface="ไอติม"/>
                <a:ea typeface="ไอติม"/>
                <a:cs typeface="ไอติม"/>
                <a:sym typeface="ไอติม"/>
              </a:rPr>
              <a:t>สำงานเขตพื้นที่การศึกษาประถมศึกษา เขต 1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1786772" y="331161"/>
            <a:ext cx="6197808" cy="6653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100"/>
              </a:lnSpc>
            </a:pPr>
            <a:r>
              <a:rPr lang="en-US" sz="4553">
                <a:solidFill>
                  <a:srgbClr val="FFFFFF"/>
                </a:solidFill>
                <a:latin typeface="ไอติม"/>
                <a:ea typeface="ไอติม"/>
                <a:cs typeface="ไอติม"/>
                <a:sym typeface="ไอติม"/>
              </a:rPr>
              <a:t>แบบบันทึก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1640207" y="1034651"/>
            <a:ext cx="6712310" cy="9339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169"/>
              </a:lnSpc>
            </a:pPr>
            <a:r>
              <a:rPr lang="en-US" sz="6401">
                <a:solidFill>
                  <a:srgbClr val="231F20"/>
                </a:solidFill>
                <a:latin typeface="ไอติม"/>
                <a:ea typeface="ไอติม"/>
                <a:cs typeface="ไอติม"/>
                <a:sym typeface="ไอติม"/>
              </a:rPr>
              <a:t>การเยี่ยมบ้าน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756199" y="8805551"/>
            <a:ext cx="6197808" cy="6653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100"/>
              </a:lnSpc>
            </a:pPr>
            <a:r>
              <a:rPr lang="en-US" sz="4553">
                <a:solidFill>
                  <a:srgbClr val="F2E03A"/>
                </a:solidFill>
                <a:latin typeface="ไอติม"/>
                <a:ea typeface="ไอติม"/>
                <a:cs typeface="ไอติม"/>
                <a:sym typeface="ไอติม"/>
              </a:rPr>
              <a:t>ชั้นประถมศึกษาปีที่ 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DAGnku0SBq4</dc:identifier>
  <dcterms:modified xsi:type="dcterms:W3CDTF">2011-08-01T06:04:30Z</dcterms:modified>
  <cp:revision>1</cp:revision>
  <dc:title>My Family Worksheet Colorful Cute and Simple Style</dc:title>
</cp:coreProperties>
</file>